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handoutMasterIdLst>
    <p:handoutMasterId r:id="rId33"/>
  </p:handoutMasterIdLst>
  <p:sldIdLst>
    <p:sldId id="256" r:id="rId2"/>
    <p:sldId id="284" r:id="rId3"/>
    <p:sldId id="257" r:id="rId4"/>
    <p:sldId id="258" r:id="rId5"/>
    <p:sldId id="259" r:id="rId6"/>
    <p:sldId id="260" r:id="rId7"/>
    <p:sldId id="283" r:id="rId8"/>
    <p:sldId id="261" r:id="rId9"/>
    <p:sldId id="282" r:id="rId10"/>
    <p:sldId id="263" r:id="rId11"/>
    <p:sldId id="267" r:id="rId12"/>
    <p:sldId id="280" r:id="rId13"/>
    <p:sldId id="271" r:id="rId14"/>
    <p:sldId id="281" r:id="rId15"/>
    <p:sldId id="286" r:id="rId16"/>
    <p:sldId id="262" r:id="rId17"/>
    <p:sldId id="273" r:id="rId18"/>
    <p:sldId id="274" r:id="rId19"/>
    <p:sldId id="266" r:id="rId20"/>
    <p:sldId id="272" r:id="rId21"/>
    <p:sldId id="277" r:id="rId22"/>
    <p:sldId id="278" r:id="rId23"/>
    <p:sldId id="264" r:id="rId24"/>
    <p:sldId id="265" r:id="rId25"/>
    <p:sldId id="270" r:id="rId26"/>
    <p:sldId id="275" r:id="rId27"/>
    <p:sldId id="269" r:id="rId28"/>
    <p:sldId id="268" r:id="rId29"/>
    <p:sldId id="288" r:id="rId30"/>
    <p:sldId id="276" r:id="rId31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588" autoAdjust="0"/>
    <p:restoredTop sz="75995" autoAdjust="0"/>
  </p:normalViewPr>
  <p:slideViewPr>
    <p:cSldViewPr>
      <p:cViewPr varScale="1">
        <p:scale>
          <a:sx n="75" d="100"/>
          <a:sy n="75" d="100"/>
        </p:scale>
        <p:origin x="-188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r">
              <a:defRPr sz="1200"/>
            </a:lvl1pPr>
          </a:lstStyle>
          <a:p>
            <a:fld id="{56106C60-1012-43F9-8608-2A5E746FC5F9}" type="datetimeFigureOut">
              <a:rPr lang="en-US" smtClean="0"/>
              <a:t>9/25/2012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r">
              <a:defRPr sz="1200"/>
            </a:lvl1pPr>
          </a:lstStyle>
          <a:p>
            <a:fld id="{B9C64223-6CEF-4595-85BE-36F32E692A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3262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r">
              <a:defRPr sz="1200"/>
            </a:lvl1pPr>
          </a:lstStyle>
          <a:p>
            <a:fld id="{01D0B040-CAE5-4FBA-8A5E-657E98E16D28}" type="datetimeFigureOut">
              <a:rPr lang="en-US" smtClean="0"/>
              <a:t>9/25/2012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3" tIns="48327" rIns="96653" bIns="4832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53" tIns="48327" rIns="96653" bIns="48327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r">
              <a:defRPr sz="1200"/>
            </a:lvl1pPr>
          </a:lstStyle>
          <a:p>
            <a:fld id="{E238B151-4009-411A-813E-E7183A337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2777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7845" indent="-177845">
              <a:buFont typeface="Arial" pitchFamily="34" charset="0"/>
              <a:buChar char="•"/>
            </a:pPr>
            <a:r>
              <a:rPr lang="en-US" dirty="0" smtClean="0"/>
              <a:t>Appreciate the opportunity to talk to you</a:t>
            </a:r>
            <a:r>
              <a:rPr lang="en-US" baseline="0" dirty="0" smtClean="0"/>
              <a:t> this morning</a:t>
            </a:r>
          </a:p>
          <a:p>
            <a:pPr marL="652099" lvl="1" indent="-177845">
              <a:buFont typeface="Arial" pitchFamily="34" charset="0"/>
              <a:buChar char="•"/>
            </a:pPr>
            <a:r>
              <a:rPr lang="en-US" baseline="0" dirty="0" smtClean="0"/>
              <a:t>I am one of least technical people in room</a:t>
            </a:r>
          </a:p>
          <a:p>
            <a:pPr marL="652099" lvl="1" indent="-177845">
              <a:buFont typeface="Arial" pitchFamily="34" charset="0"/>
              <a:buChar char="•"/>
            </a:pPr>
            <a:r>
              <a:rPr lang="en-US" baseline="0" dirty="0" smtClean="0"/>
              <a:t>Colleagues at WG can best answer your questions</a:t>
            </a:r>
          </a:p>
          <a:p>
            <a:pPr marL="1126352" lvl="2" indent="-177845">
              <a:buFont typeface="Arial" pitchFamily="34" charset="0"/>
              <a:buChar char="•"/>
            </a:pPr>
            <a:r>
              <a:rPr lang="en-US" baseline="0" dirty="0" smtClean="0"/>
              <a:t>Installed, operate and trouble-shoot the equipment daily</a:t>
            </a:r>
          </a:p>
          <a:p>
            <a:pPr marL="177845" indent="-177845">
              <a:buFont typeface="Arial" pitchFamily="34" charset="0"/>
              <a:buChar char="•"/>
            </a:pPr>
            <a:r>
              <a:rPr lang="en-US" baseline="0" dirty="0" smtClean="0"/>
              <a:t>WG is small place and somewhat of an anomaly in the industry</a:t>
            </a:r>
          </a:p>
          <a:p>
            <a:pPr marL="177845" indent="-177845">
              <a:buFont typeface="Arial" pitchFamily="34" charset="0"/>
              <a:buChar char="•"/>
            </a:pPr>
            <a:r>
              <a:rPr lang="en-US" baseline="0" dirty="0" smtClean="0"/>
              <a:t>Only three manufacturers of dry-pressed brick or pavers in North America</a:t>
            </a:r>
          </a:p>
          <a:p>
            <a:pPr marL="652099" lvl="1" indent="-177845">
              <a:buFont typeface="Arial" pitchFamily="34" charset="0"/>
              <a:buChar char="•"/>
            </a:pPr>
            <a:r>
              <a:rPr lang="en-US" baseline="0" dirty="0" smtClean="0"/>
              <a:t>West Texas</a:t>
            </a:r>
          </a:p>
          <a:p>
            <a:pPr marL="652099" lvl="1" indent="-177845">
              <a:buFont typeface="Arial" pitchFamily="34" charset="0"/>
              <a:buChar char="•"/>
            </a:pPr>
            <a:r>
              <a:rPr lang="en-US" baseline="0" dirty="0" smtClean="0"/>
              <a:t>Missouri</a:t>
            </a:r>
          </a:p>
          <a:p>
            <a:pPr marL="652099" lvl="1" indent="-177845">
              <a:buFont typeface="Arial" pitchFamily="34" charset="0"/>
              <a:buChar char="•"/>
            </a:pPr>
            <a:r>
              <a:rPr lang="en-US" baseline="0" dirty="0" smtClean="0"/>
              <a:t>WG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8B151-4009-411A-813E-E7183A33734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5810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225" indent="-181225">
              <a:buFont typeface="Arial" pitchFamily="34" charset="0"/>
              <a:buChar char="•"/>
            </a:pPr>
            <a:r>
              <a:rPr lang="en-US" dirty="0" smtClean="0"/>
              <a:t>Initial thought was a series of box feeders replacing</a:t>
            </a:r>
            <a:r>
              <a:rPr lang="en-US" baseline="0" dirty="0" smtClean="0"/>
              <a:t> existing storage</a:t>
            </a:r>
          </a:p>
          <a:p>
            <a:pPr marL="664488" lvl="1" indent="-181225">
              <a:buFont typeface="Arial" pitchFamily="34" charset="0"/>
              <a:buChar char="•"/>
            </a:pPr>
            <a:r>
              <a:rPr lang="en-US" baseline="0" dirty="0" smtClean="0"/>
              <a:t>This proved to be cost prohibitive</a:t>
            </a:r>
          </a:p>
          <a:p>
            <a:pPr marL="181225" indent="-181225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8B151-4009-411A-813E-E7183A33734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5759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8B151-4009-411A-813E-E7183A33734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0532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225" indent="-181225">
              <a:buFont typeface="Arial" pitchFamily="34" charset="0"/>
              <a:buChar char="•"/>
            </a:pPr>
            <a:r>
              <a:rPr lang="en-US" dirty="0" smtClean="0"/>
              <a:t>Construction begins September 2011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8B151-4009-411A-813E-E7183A33734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5716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8B151-4009-411A-813E-E7183A33734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7614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8B151-4009-411A-813E-E7183A33734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3089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8B151-4009-411A-813E-E7183A33734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9585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225" indent="-181225">
              <a:buFont typeface="Arial" pitchFamily="34" charset="0"/>
              <a:buChar char="•"/>
            </a:pPr>
            <a:r>
              <a:rPr lang="en-US" dirty="0" smtClean="0"/>
              <a:t>Construction began in September 2011</a:t>
            </a:r>
            <a:r>
              <a:rPr lang="en-US" baseline="0" dirty="0" smtClean="0"/>
              <a:t> with a very ambitious completion date of March 1, 2012</a:t>
            </a:r>
          </a:p>
          <a:p>
            <a:pPr marL="664488" lvl="1" indent="-181225">
              <a:buFont typeface="Arial" pitchFamily="34" charset="0"/>
              <a:buChar char="•"/>
            </a:pPr>
            <a:r>
              <a:rPr lang="en-US" baseline="0" dirty="0" smtClean="0"/>
              <a:t>Warm winter was bitter sweet – mud was incredible</a:t>
            </a:r>
          </a:p>
          <a:p>
            <a:pPr marL="664488" lvl="1" indent="-181225">
              <a:buFont typeface="Arial" pitchFamily="34" charset="0"/>
              <a:buChar char="•"/>
            </a:pPr>
            <a:r>
              <a:rPr lang="en-US" baseline="0" dirty="0" smtClean="0"/>
              <a:t>Project was completed on schedule with the terrific work of outside contractors and WG’s own</a:t>
            </a:r>
          </a:p>
          <a:p>
            <a:pPr marL="181225" indent="-181225">
              <a:buFont typeface="Arial" pitchFamily="34" charset="0"/>
              <a:buChar char="•"/>
            </a:pPr>
            <a:r>
              <a:rPr lang="en-US" baseline="0" dirty="0" smtClean="0"/>
              <a:t>4-5 hour/day operation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8B151-4009-411A-813E-E7183A33734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3125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8B151-4009-411A-813E-E7183A33734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8236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8B151-4009-411A-813E-E7183A33734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7474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8B151-4009-411A-813E-E7183A33734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9295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225" indent="-181225">
              <a:buFont typeface="Arial" pitchFamily="34" charset="0"/>
              <a:buChar char="•"/>
            </a:pPr>
            <a:r>
              <a:rPr lang="en-US" dirty="0" smtClean="0"/>
              <a:t>Small</a:t>
            </a:r>
            <a:r>
              <a:rPr lang="en-US" baseline="0" dirty="0" smtClean="0"/>
              <a:t> place 30,000 million brick capacity</a:t>
            </a:r>
          </a:p>
          <a:p>
            <a:pPr marL="655478" lvl="1" indent="-181225">
              <a:buFont typeface="Arial" pitchFamily="34" charset="0"/>
              <a:buChar char="•"/>
            </a:pPr>
            <a:r>
              <a:rPr lang="en-US" baseline="0" dirty="0" smtClean="0"/>
              <a:t>Track production and sales in tons as do many in refractory industry</a:t>
            </a:r>
          </a:p>
          <a:p>
            <a:pPr marL="181225" indent="-181225">
              <a:buFont typeface="Arial" pitchFamily="34" charset="0"/>
              <a:buChar char="•"/>
            </a:pPr>
            <a:r>
              <a:rPr lang="en-US" baseline="0" dirty="0" smtClean="0"/>
              <a:t>More than half of production is firebrick/split firebrick</a:t>
            </a:r>
          </a:p>
          <a:p>
            <a:pPr marL="181225" indent="-181225">
              <a:buFont typeface="Arial" pitchFamily="34" charset="0"/>
              <a:buChar char="•"/>
            </a:pPr>
            <a:r>
              <a:rPr lang="en-US" baseline="0" dirty="0" smtClean="0"/>
              <a:t>Location has operated as a brick plant since early 1900</a:t>
            </a:r>
          </a:p>
          <a:p>
            <a:pPr marL="655478" lvl="1" indent="-181225">
              <a:buFont typeface="Arial" pitchFamily="34" charset="0"/>
              <a:buChar char="•"/>
            </a:pPr>
            <a:r>
              <a:rPr lang="en-US" baseline="0" dirty="0" smtClean="0"/>
              <a:t>Alliance Brick facility</a:t>
            </a:r>
          </a:p>
          <a:p>
            <a:pPr marL="655478" lvl="1" indent="-181225">
              <a:buFont typeface="Arial" pitchFamily="34" charset="0"/>
              <a:buChar char="•"/>
            </a:pPr>
            <a:r>
              <a:rPr lang="en-US" baseline="0" dirty="0" smtClean="0"/>
              <a:t>Located next to old Alliance Clay facility.</a:t>
            </a:r>
          </a:p>
          <a:p>
            <a:pPr marL="655478" lvl="1" indent="-181225">
              <a:buFont typeface="Arial" pitchFamily="34" charset="0"/>
              <a:buChar char="•"/>
            </a:pPr>
            <a:r>
              <a:rPr lang="en-US" baseline="0" dirty="0" smtClean="0"/>
              <a:t>50s/60s Alliance Brick upgraded to tunnel kilns</a:t>
            </a:r>
          </a:p>
          <a:p>
            <a:pPr marL="1129732" lvl="2" indent="-181225">
              <a:buFont typeface="Arial" pitchFamily="34" charset="0"/>
              <a:buChar char="•"/>
            </a:pPr>
            <a:r>
              <a:rPr lang="en-US" baseline="0" dirty="0" smtClean="0"/>
              <a:t>First Miller Kiln</a:t>
            </a:r>
          </a:p>
          <a:p>
            <a:pPr marL="1129732" lvl="2" indent="-181225">
              <a:buFont typeface="Arial" pitchFamily="34" charset="0"/>
              <a:buChar char="•"/>
            </a:pPr>
            <a:r>
              <a:rPr lang="en-US" baseline="0" dirty="0" smtClean="0"/>
              <a:t>Then </a:t>
            </a:r>
            <a:r>
              <a:rPr lang="en-US" baseline="0" dirty="0" err="1" smtClean="0"/>
              <a:t>Swindel</a:t>
            </a:r>
            <a:r>
              <a:rPr lang="en-US" baseline="0" dirty="0" smtClean="0"/>
              <a:t> Kiln</a:t>
            </a:r>
          </a:p>
          <a:p>
            <a:pPr marL="655478" lvl="1" indent="-181225">
              <a:buFont typeface="Arial" pitchFamily="34" charset="0"/>
              <a:buChar char="•"/>
            </a:pPr>
            <a:r>
              <a:rPr lang="en-US" baseline="0" dirty="0" smtClean="0"/>
              <a:t>Alliance Clay continued with periodic kilns</a:t>
            </a:r>
          </a:p>
          <a:p>
            <a:pPr marL="1129732" lvl="2" indent="-181225">
              <a:buFont typeface="Arial" pitchFamily="34" charset="0"/>
              <a:buChar char="•"/>
            </a:pPr>
            <a:r>
              <a:rPr lang="en-US" baseline="0" dirty="0" smtClean="0"/>
              <a:t>Now out of business for many years</a:t>
            </a:r>
          </a:p>
          <a:p>
            <a:pPr marL="181225" indent="-181225">
              <a:buFont typeface="Arial" pitchFamily="34" charset="0"/>
              <a:buChar char="•"/>
            </a:pPr>
            <a:r>
              <a:rPr lang="en-US" baseline="0" dirty="0" smtClean="0"/>
              <a:t>Purchased by Whitacre family in the 1972</a:t>
            </a:r>
          </a:p>
          <a:p>
            <a:pPr marL="638425" lvl="1" indent="-181225">
              <a:buFont typeface="Arial" pitchFamily="34" charset="0"/>
              <a:buChar char="•"/>
            </a:pPr>
            <a:r>
              <a:rPr lang="en-US" baseline="0" dirty="0" smtClean="0"/>
              <a:t>Converted immediately to dry-pressed to make refractory material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8B151-4009-411A-813E-E7183A33734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2301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225" indent="-181225">
              <a:buFont typeface="Arial" pitchFamily="34" charset="0"/>
              <a:buChar char="•"/>
            </a:pPr>
            <a:r>
              <a:rPr lang="en-US" dirty="0" smtClean="0"/>
              <a:t>Initial</a:t>
            </a:r>
            <a:r>
              <a:rPr lang="en-US" baseline="0" dirty="0" smtClean="0"/>
              <a:t> concern regarding the difference between material processes through a dry pan </a:t>
            </a:r>
            <a:r>
              <a:rPr lang="en-US" baseline="0" dirty="0" err="1" smtClean="0"/>
              <a:t>vs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impactor</a:t>
            </a:r>
            <a:endParaRPr lang="en-US" baseline="0" dirty="0" smtClean="0"/>
          </a:p>
          <a:p>
            <a:pPr marL="181225" indent="-181225">
              <a:buFont typeface="Arial" pitchFamily="34" charset="0"/>
              <a:buChar char="•"/>
            </a:pPr>
            <a:r>
              <a:rPr lang="en-US" baseline="0" dirty="0" smtClean="0"/>
              <a:t>Tests indicated that either can be used successfully</a:t>
            </a:r>
          </a:p>
          <a:p>
            <a:pPr marL="181225" indent="-181225">
              <a:buFont typeface="Arial" pitchFamily="34" charset="0"/>
              <a:buChar char="•"/>
            </a:pPr>
            <a:r>
              <a:rPr lang="en-US" baseline="0" dirty="0" smtClean="0"/>
              <a:t>Greater green density with impacted material</a:t>
            </a:r>
          </a:p>
          <a:p>
            <a:pPr marL="181225" indent="-181225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8B151-4009-411A-813E-E7183A33734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2496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225" indent="-181225">
              <a:buFont typeface="Arial" pitchFamily="34" charset="0"/>
              <a:buChar char="•"/>
            </a:pPr>
            <a:r>
              <a:rPr lang="en-US" baseline="0" dirty="0" smtClean="0"/>
              <a:t>25% increase in cost / 100% increase in life expectancy</a:t>
            </a:r>
          </a:p>
          <a:p>
            <a:pPr marL="181225" indent="-181225" defTabSz="966529">
              <a:buFont typeface="Arial" pitchFamily="34" charset="0"/>
              <a:buChar char="•"/>
            </a:pPr>
            <a:r>
              <a:rPr lang="en-US" dirty="0" smtClean="0"/>
              <a:t>After 6 months of use it appears that we won’t have to flip</a:t>
            </a:r>
            <a:r>
              <a:rPr lang="en-US" baseline="0" dirty="0" smtClean="0"/>
              <a:t> blow bars before anniversary of 1-year in use</a:t>
            </a:r>
          </a:p>
          <a:p>
            <a:pPr marL="181225" indent="-181225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8B151-4009-411A-813E-E7183A33734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2291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225" indent="-181225">
              <a:buFont typeface="Arial" pitchFamily="34" charset="0"/>
              <a:buChar char="•"/>
            </a:pPr>
            <a:r>
              <a:rPr lang="en-US" dirty="0" smtClean="0"/>
              <a:t>Independent</a:t>
            </a:r>
            <a:r>
              <a:rPr lang="en-US" baseline="0" dirty="0" smtClean="0"/>
              <a:t> zone controls may be an important factor during winter operations</a:t>
            </a:r>
          </a:p>
          <a:p>
            <a:pPr marL="181225" indent="-181225">
              <a:buFont typeface="Arial" pitchFamily="34" charset="0"/>
              <a:buChar char="•"/>
            </a:pPr>
            <a:r>
              <a:rPr lang="en-US" baseline="0" dirty="0" smtClean="0"/>
              <a:t>Moisture of raw material is affected by weather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8B151-4009-411A-813E-E7183A33734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0329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8B151-4009-411A-813E-E7183A33734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374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8B151-4009-411A-813E-E7183A33734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8048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8B151-4009-411A-813E-E7183A33734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7687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Controls</a:t>
            </a:r>
            <a:r>
              <a:rPr lang="en-US" baseline="0" dirty="0" smtClean="0"/>
              <a:t> new and old for original and new grinding facility.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8B151-4009-411A-813E-E7183A33734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0324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8B151-4009-411A-813E-E7183A33734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2106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8B151-4009-411A-813E-E7183A33734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5171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7127" indent="-237127">
              <a:buFont typeface="+mj-lt"/>
              <a:buAutoNum type="arabicPeriod"/>
            </a:pPr>
            <a:r>
              <a:rPr lang="en-US" dirty="0" smtClean="0"/>
              <a:t>Gain</a:t>
            </a:r>
            <a:r>
              <a:rPr lang="en-US" baseline="0" dirty="0" smtClean="0"/>
              <a:t> control of system overall</a:t>
            </a:r>
          </a:p>
          <a:p>
            <a:pPr marL="694327" lvl="1" indent="-237127">
              <a:buFont typeface="Arial" pitchFamily="34" charset="0"/>
              <a:buChar char="•"/>
            </a:pPr>
            <a:r>
              <a:rPr lang="en-US" baseline="0" dirty="0" smtClean="0"/>
              <a:t>Timing and setup adjustments</a:t>
            </a:r>
            <a:endParaRPr lang="en-US" dirty="0" smtClean="0"/>
          </a:p>
          <a:p>
            <a:pPr marL="237127" indent="-237127">
              <a:buFont typeface="+mj-lt"/>
              <a:buAutoNum type="arabicPeriod"/>
            </a:pPr>
            <a:r>
              <a:rPr lang="en-US" dirty="0" smtClean="0"/>
              <a:t>Dust</a:t>
            </a:r>
            <a:r>
              <a:rPr lang="en-US" baseline="0" dirty="0" smtClean="0"/>
              <a:t> collection</a:t>
            </a:r>
          </a:p>
          <a:p>
            <a:pPr marL="652099" lvl="1" indent="-177845">
              <a:buFont typeface="Arial" pitchFamily="34" charset="0"/>
              <a:buChar char="•"/>
            </a:pPr>
            <a:r>
              <a:rPr lang="en-US" baseline="0" dirty="0" smtClean="0"/>
              <a:t>Cartridge-type </a:t>
            </a:r>
            <a:r>
              <a:rPr lang="en-US" baseline="0" dirty="0" err="1" smtClean="0"/>
              <a:t>vs</a:t>
            </a:r>
            <a:r>
              <a:rPr lang="en-US" baseline="0" dirty="0" smtClean="0"/>
              <a:t> bag-type</a:t>
            </a:r>
          </a:p>
          <a:p>
            <a:pPr marL="1126352" lvl="2" indent="-177845">
              <a:buFont typeface="Arial" pitchFamily="34" charset="0"/>
              <a:buChar char="•"/>
            </a:pPr>
            <a:r>
              <a:rPr lang="en-US" baseline="0" dirty="0" smtClean="0"/>
              <a:t>Best available technology – growing pains on design</a:t>
            </a:r>
          </a:p>
          <a:p>
            <a:pPr marL="1583552" lvl="3" indent="-177845">
              <a:buFont typeface="Arial" pitchFamily="34" charset="0"/>
              <a:buChar char="•"/>
            </a:pPr>
            <a:r>
              <a:rPr lang="en-US" baseline="0" dirty="0" smtClean="0"/>
              <a:t>First unit of this type in clay industry</a:t>
            </a:r>
          </a:p>
          <a:p>
            <a:pPr marL="1126352" lvl="2" indent="-177845">
              <a:buFont typeface="Arial" pitchFamily="34" charset="0"/>
              <a:buChar char="•"/>
            </a:pPr>
            <a:r>
              <a:rPr lang="en-US" baseline="0" dirty="0" smtClean="0"/>
              <a:t>Engineering changes by manufacturer do to our experience</a:t>
            </a:r>
          </a:p>
          <a:p>
            <a:pPr marL="1126352" lvl="2" indent="-177845">
              <a:buFont typeface="Arial" pitchFamily="34" charset="0"/>
              <a:buChar char="•"/>
            </a:pPr>
            <a:r>
              <a:rPr lang="en-US" baseline="0" dirty="0" smtClean="0"/>
              <a:t>Vendor and manufacturer have been responsive</a:t>
            </a:r>
          </a:p>
          <a:p>
            <a:pPr marL="237127" indent="-237127">
              <a:buFont typeface="+mj-lt"/>
              <a:buAutoNum type="arabicPeriod"/>
            </a:pPr>
            <a:r>
              <a:rPr lang="en-US" baseline="0" dirty="0" smtClean="0"/>
              <a:t>Screen utilization</a:t>
            </a:r>
          </a:p>
          <a:p>
            <a:pPr marL="652099" lvl="1" indent="-177845">
              <a:buFont typeface="Arial" pitchFamily="34" charset="0"/>
              <a:buChar char="•"/>
            </a:pPr>
            <a:r>
              <a:rPr lang="en-US" baseline="0" dirty="0" smtClean="0"/>
              <a:t>Spreader at screen feed doesn’t work as expected</a:t>
            </a:r>
          </a:p>
          <a:p>
            <a:pPr marL="1126352" lvl="2" indent="-177845">
              <a:buFont typeface="Arial" pitchFamily="34" charset="0"/>
              <a:buChar char="•"/>
            </a:pPr>
            <a:r>
              <a:rPr lang="en-US" baseline="0" dirty="0" smtClean="0"/>
              <a:t>Piece wasn’t designed for large pieces that we’re sending over it</a:t>
            </a:r>
          </a:p>
          <a:p>
            <a:pPr marL="1126352" lvl="2" indent="-177845">
              <a:buFont typeface="Arial" pitchFamily="34" charset="0"/>
              <a:buChar char="•"/>
            </a:pPr>
            <a:r>
              <a:rPr lang="en-US" baseline="0" dirty="0" smtClean="0"/>
              <a:t>It has been removed</a:t>
            </a:r>
          </a:p>
          <a:p>
            <a:pPr marL="652099" lvl="1" indent="-177845">
              <a:buFont typeface="Arial" pitchFamily="34" charset="0"/>
              <a:buChar char="•"/>
            </a:pPr>
            <a:r>
              <a:rPr lang="en-US" baseline="0" dirty="0" smtClean="0"/>
              <a:t>Scalping and finishing with the same screen</a:t>
            </a:r>
          </a:p>
          <a:p>
            <a:pPr marL="1126352" lvl="2" indent="-177845">
              <a:buFont typeface="Arial" pitchFamily="34" charset="0"/>
              <a:buChar char="•"/>
            </a:pPr>
            <a:r>
              <a:rPr lang="en-US" baseline="0" dirty="0" smtClean="0"/>
              <a:t>Torn screens due to large size of material being run across</a:t>
            </a:r>
          </a:p>
          <a:p>
            <a:pPr marL="1126352" lvl="2" indent="-177845">
              <a:buFont typeface="Arial" pitchFamily="34" charset="0"/>
              <a:buChar char="•"/>
            </a:pPr>
            <a:r>
              <a:rPr lang="en-US" baseline="0" dirty="0" smtClean="0"/>
              <a:t>Overloaded and cut screen mats</a:t>
            </a:r>
          </a:p>
          <a:p>
            <a:pPr marL="1126352" lvl="2" indent="-177845">
              <a:buFont typeface="Arial" pitchFamily="34" charset="0"/>
              <a:buChar char="•"/>
            </a:pPr>
            <a:r>
              <a:rPr lang="en-US" baseline="0" dirty="0" smtClean="0"/>
              <a:t>Trial and error to discover correct selection of screen mats</a:t>
            </a:r>
          </a:p>
          <a:p>
            <a:pPr marL="1600606" lvl="3" indent="-177845">
              <a:buFont typeface="Arial" pitchFamily="34" charset="0"/>
              <a:buChar char="•"/>
            </a:pPr>
            <a:r>
              <a:rPr lang="en-US" baseline="0" dirty="0" smtClean="0"/>
              <a:t>Many options available</a:t>
            </a:r>
          </a:p>
          <a:p>
            <a:pPr marL="2074859" lvl="4" indent="-177845">
              <a:buFont typeface="Arial" pitchFamily="34" charset="0"/>
              <a:buChar char="•"/>
            </a:pPr>
            <a:r>
              <a:rPr lang="en-US" baseline="0" dirty="0" smtClean="0"/>
              <a:t>Has allowed fine tuning of finished material</a:t>
            </a:r>
          </a:p>
          <a:p>
            <a:pPr marL="1126352" lvl="2" indent="-177845">
              <a:buFont typeface="Arial" pitchFamily="34" charset="0"/>
              <a:buChar char="•"/>
            </a:pPr>
            <a:r>
              <a:rPr lang="en-US" baseline="0" dirty="0" smtClean="0"/>
              <a:t>Some mats have been replaced by heavier scalping mats available from the manufacturer</a:t>
            </a:r>
          </a:p>
          <a:p>
            <a:pPr marL="237127" indent="-237127">
              <a:buFont typeface="+mj-lt"/>
              <a:buAutoNum type="arabicPeriod"/>
            </a:pPr>
            <a:r>
              <a:rPr lang="en-US" baseline="0" dirty="0" smtClean="0"/>
              <a:t>Size of impacted material</a:t>
            </a:r>
          </a:p>
          <a:p>
            <a:pPr marL="652099" lvl="1" indent="-177845">
              <a:buFont typeface="Arial" pitchFamily="34" charset="0"/>
              <a:buChar char="•"/>
            </a:pPr>
            <a:r>
              <a:rPr lang="en-US" baseline="0" dirty="0" smtClean="0"/>
              <a:t>Shape of impacted material is different than shape of material from dry-pan</a:t>
            </a:r>
          </a:p>
          <a:p>
            <a:pPr marL="1126352" lvl="2" indent="-177845">
              <a:buFont typeface="Arial" pitchFamily="34" charset="0"/>
              <a:buChar char="•"/>
            </a:pPr>
            <a:r>
              <a:rPr lang="en-US" baseline="0" dirty="0" smtClean="0"/>
              <a:t>Trial and error to discover correct setup for our process has take time</a:t>
            </a:r>
          </a:p>
          <a:p>
            <a:pPr marL="1600606" lvl="3" indent="-177845">
              <a:buFont typeface="Arial" pitchFamily="34" charset="0"/>
              <a:buChar char="•"/>
            </a:pPr>
            <a:r>
              <a:rPr lang="en-US" baseline="0" dirty="0" smtClean="0"/>
              <a:t>Corrected now</a:t>
            </a:r>
          </a:p>
          <a:p>
            <a:pPr marL="237127" indent="-237127">
              <a:buFont typeface="+mj-lt"/>
              <a:buAutoNum type="arabicPeriod"/>
            </a:pPr>
            <a:r>
              <a:rPr lang="en-US" baseline="0" dirty="0" smtClean="0"/>
              <a:t>Addition of moisture</a:t>
            </a:r>
          </a:p>
          <a:p>
            <a:pPr marL="711380" lvl="1" indent="-237127">
              <a:buFont typeface="Arial" pitchFamily="34" charset="0"/>
              <a:buChar char="•"/>
            </a:pPr>
            <a:r>
              <a:rPr lang="en-US" baseline="0" dirty="0" smtClean="0"/>
              <a:t>Vendor and manufacturer supportive, but we have not yet been successful here</a:t>
            </a:r>
          </a:p>
          <a:p>
            <a:pPr marL="711380" lvl="1" indent="-237127">
              <a:buFont typeface="Arial" pitchFamily="34" charset="0"/>
              <a:buChar char="•"/>
            </a:pPr>
            <a:r>
              <a:rPr lang="en-US" baseline="0" dirty="0" smtClean="0"/>
              <a:t>Work in progress</a:t>
            </a:r>
          </a:p>
          <a:p>
            <a:pPr marL="652099" lvl="1" indent="-177845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8B151-4009-411A-813E-E7183A33734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5853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225" indent="-181225">
              <a:buFont typeface="Arial" pitchFamily="34" charset="0"/>
              <a:buChar char="•"/>
            </a:pPr>
            <a:r>
              <a:rPr lang="en-US" baseline="0" dirty="0" smtClean="0"/>
              <a:t>Change in senior leadership due to retirements prompted the question, ‘What is changes are necessary to ensure Whitacre Greer’s success for the next 100 years?’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8B151-4009-411A-813E-E7183A33734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48473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8B151-4009-411A-813E-E7183A33734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163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225" indent="-181225">
              <a:buFont typeface="Arial" pitchFamily="34" charset="0"/>
              <a:buChar char="•"/>
            </a:pPr>
            <a:r>
              <a:rPr lang="en-US" dirty="0" smtClean="0"/>
              <a:t>Teams created to explore the</a:t>
            </a:r>
            <a:r>
              <a:rPr lang="en-US" baseline="0" dirty="0" smtClean="0"/>
              <a:t> question</a:t>
            </a:r>
          </a:p>
          <a:p>
            <a:pPr marL="664488" lvl="1" indent="-181225">
              <a:buFont typeface="Arial" pitchFamily="34" charset="0"/>
              <a:buChar char="•"/>
            </a:pPr>
            <a:r>
              <a:rPr lang="en-US" baseline="0" dirty="0" smtClean="0"/>
              <a:t>What markets?</a:t>
            </a:r>
          </a:p>
          <a:p>
            <a:pPr marL="664488" lvl="1" indent="-181225">
              <a:buFont typeface="Arial" pitchFamily="34" charset="0"/>
              <a:buChar char="•"/>
            </a:pPr>
            <a:r>
              <a:rPr lang="en-US" baseline="0" dirty="0" smtClean="0"/>
              <a:t>What products?</a:t>
            </a:r>
          </a:p>
          <a:p>
            <a:pPr marL="664488" lvl="1" indent="-181225">
              <a:buFont typeface="Arial" pitchFamily="34" charset="0"/>
              <a:buChar char="•"/>
            </a:pPr>
            <a:r>
              <a:rPr lang="en-US" baseline="0" dirty="0" smtClean="0"/>
              <a:t>What manufacturing process?</a:t>
            </a:r>
          </a:p>
          <a:p>
            <a:pPr marL="664488" lvl="1" indent="-181225">
              <a:buFont typeface="Arial" pitchFamily="34" charset="0"/>
              <a:buChar char="•"/>
            </a:pPr>
            <a:r>
              <a:rPr lang="en-US" baseline="0" dirty="0" smtClean="0"/>
              <a:t>Etc.</a:t>
            </a:r>
          </a:p>
          <a:p>
            <a:pPr marL="190235" indent="-181225">
              <a:buFont typeface="Arial" pitchFamily="34" charset="0"/>
              <a:buChar char="•"/>
            </a:pPr>
            <a:r>
              <a:rPr lang="en-US" baseline="0" dirty="0" smtClean="0"/>
              <a:t>With this type of product(s) in mind we turned attention to product methods/systems &amp; equipment.</a:t>
            </a:r>
          </a:p>
          <a:p>
            <a:pPr marL="181225" indent="-181225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8B151-4009-411A-813E-E7183A33734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3775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225" indent="-181225">
              <a:buFont typeface="Arial" pitchFamily="34" charset="0"/>
              <a:buChar char="•"/>
            </a:pPr>
            <a:r>
              <a:rPr lang="en-US" dirty="0" smtClean="0"/>
              <a:t>Marketing group identified short runs and production</a:t>
            </a:r>
            <a:r>
              <a:rPr lang="en-US" baseline="0" dirty="0" smtClean="0"/>
              <a:t> flexibility as opportunities</a:t>
            </a:r>
          </a:p>
          <a:p>
            <a:pPr marL="181225" indent="-181225">
              <a:buFont typeface="Arial" pitchFamily="34" charset="0"/>
              <a:buChar char="•"/>
            </a:pPr>
            <a:r>
              <a:rPr lang="en-US" baseline="0" dirty="0" smtClean="0"/>
              <a:t>Odd items</a:t>
            </a:r>
          </a:p>
          <a:p>
            <a:pPr marL="181225" indent="-181225">
              <a:buFont typeface="Arial" pitchFamily="34" charset="0"/>
              <a:buChar char="•"/>
            </a:pPr>
            <a:r>
              <a:rPr lang="en-US" baseline="0" dirty="0" smtClean="0"/>
              <a:t>Low volumes</a:t>
            </a:r>
          </a:p>
          <a:p>
            <a:pPr marL="181225" indent="-181225">
              <a:buFont typeface="Arial" pitchFamily="34" charset="0"/>
              <a:buChar char="•"/>
            </a:pPr>
            <a:r>
              <a:rPr lang="en-US" baseline="0" dirty="0" smtClean="0"/>
              <a:t>Quick change over important to success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8B151-4009-411A-813E-E7183A33734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2067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225" indent="-181225">
              <a:buFont typeface="Arial" pitchFamily="34" charset="0"/>
              <a:buChar char="•"/>
            </a:pPr>
            <a:r>
              <a:rPr lang="en-US" dirty="0" smtClean="0"/>
              <a:t>Plant/production group focused efforts on equipment</a:t>
            </a:r>
            <a:r>
              <a:rPr lang="en-US" baseline="0" dirty="0" smtClean="0"/>
              <a:t> and processes suited to these products/markets</a:t>
            </a:r>
          </a:p>
          <a:p>
            <a:pPr marL="181225" indent="-181225">
              <a:buFont typeface="Arial" pitchFamily="34" charset="0"/>
              <a:buChar char="•"/>
            </a:pPr>
            <a:r>
              <a:rPr lang="en-US" baseline="0" dirty="0" smtClean="0"/>
              <a:t>Rapid color changes and ability to produce multiple colors at once was at the top of our wish list</a:t>
            </a:r>
          </a:p>
          <a:p>
            <a:pPr marL="655478" lvl="1" indent="-181225">
              <a:buFont typeface="Arial" pitchFamily="34" charset="0"/>
              <a:buChar char="•"/>
            </a:pPr>
            <a:r>
              <a:rPr lang="en-US" baseline="0" dirty="0" smtClean="0"/>
              <a:t>#1 priority of improvements was ability to produce consistent paver colors from run to run</a:t>
            </a:r>
          </a:p>
          <a:p>
            <a:pPr marL="655478" lvl="1" indent="-181225">
              <a:buFont typeface="Arial" pitchFamily="34" charset="0"/>
              <a:buChar char="•"/>
            </a:pPr>
            <a:r>
              <a:rPr lang="en-US" baseline="0" dirty="0" smtClean="0"/>
              <a:t>Close second – produce two paver colors simultaneously</a:t>
            </a:r>
          </a:p>
          <a:p>
            <a:pPr marL="1112678" lvl="2" indent="-181225">
              <a:buFont typeface="Arial" pitchFamily="34" charset="0"/>
              <a:buChar char="•"/>
            </a:pPr>
            <a:r>
              <a:rPr lang="en-US" baseline="0" dirty="0" smtClean="0"/>
              <a:t>Both of these items addressed with the same improvement</a:t>
            </a:r>
          </a:p>
          <a:p>
            <a:pPr marL="198278" lvl="0" indent="-181225">
              <a:buFont typeface="Arial" pitchFamily="34" charset="0"/>
              <a:buChar char="•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8B151-4009-411A-813E-E7183A33734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6264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Many</a:t>
            </a:r>
            <a:r>
              <a:rPr lang="en-US" baseline="0" dirty="0" smtClean="0"/>
              <a:t> opportunities for error in the old system.  Relied on shift supervisors to weigh material samples traveling along conveyors and </a:t>
            </a:r>
            <a:r>
              <a:rPr lang="en-US" baseline="0" smtClean="0"/>
              <a:t>adjust accordingly.</a:t>
            </a:r>
          </a:p>
          <a:p>
            <a:pPr marL="171450" indent="-171450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8B151-4009-411A-813E-E7183A33734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9279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225" indent="-181225">
              <a:buFont typeface="Arial" pitchFamily="34" charset="0"/>
              <a:buChar char="•"/>
            </a:pPr>
            <a:r>
              <a:rPr lang="en-US" dirty="0" smtClean="0"/>
              <a:t>Blending</a:t>
            </a:r>
            <a:r>
              <a:rPr lang="en-US" baseline="0" dirty="0" smtClean="0"/>
              <a:t> system installed 2007</a:t>
            </a:r>
          </a:p>
          <a:p>
            <a:pPr marL="664488" lvl="1" indent="-181225">
              <a:buFont typeface="Arial" pitchFamily="34" charset="0"/>
              <a:buChar char="•"/>
            </a:pPr>
            <a:r>
              <a:rPr lang="en-US" baseline="0" dirty="0" smtClean="0"/>
              <a:t>Allows production of different colors on two separate presses</a:t>
            </a:r>
          </a:p>
          <a:p>
            <a:pPr marL="664488" lvl="1" indent="-181225">
              <a:buFont typeface="Arial" pitchFamily="34" charset="0"/>
              <a:buChar char="•"/>
            </a:pPr>
            <a:r>
              <a:rPr lang="en-US" baseline="0" dirty="0" smtClean="0"/>
              <a:t>Compact and efficient system sometimes using equipment geared toward other industries</a:t>
            </a:r>
          </a:p>
          <a:p>
            <a:pPr marL="664488" lvl="1" indent="-181225">
              <a:buFont typeface="Arial" pitchFamily="34" charset="0"/>
              <a:buChar char="•"/>
            </a:pPr>
            <a:r>
              <a:rPr lang="en-US" baseline="0" dirty="0" smtClean="0"/>
              <a:t>System has proven itself with terrific reliability</a:t>
            </a:r>
          </a:p>
          <a:p>
            <a:pPr marL="181225" indent="-181225">
              <a:buFont typeface="Arial" pitchFamily="34" charset="0"/>
              <a:buChar char="•"/>
            </a:pPr>
            <a:r>
              <a:rPr lang="en-US" baseline="0" dirty="0" smtClean="0"/>
              <a:t>As system was being installed we turned to our next challenge – grinding</a:t>
            </a:r>
          </a:p>
          <a:p>
            <a:pPr marL="664488" lvl="1" indent="-181225">
              <a:buFont typeface="Arial" pitchFamily="34" charset="0"/>
              <a:buChar char="•"/>
            </a:pPr>
            <a:r>
              <a:rPr lang="en-US" baseline="0" dirty="0" smtClean="0"/>
              <a:t>Test of potential new screening equipment with polyurethane screen mats</a:t>
            </a:r>
          </a:p>
          <a:p>
            <a:pPr marL="1147753" lvl="2" indent="-181225">
              <a:buFont typeface="Arial" pitchFamily="34" charset="0"/>
              <a:buChar char="•"/>
            </a:pPr>
            <a:r>
              <a:rPr lang="en-US" baseline="0" dirty="0" smtClean="0"/>
              <a:t>Incredibly successful – test sold us on the equipment</a:t>
            </a:r>
          </a:p>
          <a:p>
            <a:pPr marL="1147753" lvl="2" indent="-181225">
              <a:buFont typeface="Arial" pitchFamily="34" charset="0"/>
              <a:buChar char="•"/>
            </a:pPr>
            <a:r>
              <a:rPr lang="en-US" baseline="0" dirty="0" smtClean="0"/>
              <a:t>Unsuccessfully attempted to plug up the screen during testing varying material size and moisture content</a:t>
            </a:r>
          </a:p>
          <a:p>
            <a:pPr marL="1622006" lvl="3" indent="-181225">
              <a:buFont typeface="Arial" pitchFamily="34" charset="0"/>
              <a:buChar char="•"/>
            </a:pPr>
            <a:r>
              <a:rPr lang="en-US" baseline="0" dirty="0" smtClean="0"/>
              <a:t>Very pleased with results</a:t>
            </a:r>
          </a:p>
          <a:p>
            <a:pPr marL="199246" indent="-181225">
              <a:buFont typeface="Arial" pitchFamily="34" charset="0"/>
              <a:buChar char="•"/>
            </a:pPr>
            <a:r>
              <a:rPr lang="en-US" baseline="0" dirty="0" smtClean="0"/>
              <a:t>We knew what we wanted</a:t>
            </a:r>
          </a:p>
          <a:p>
            <a:pPr marL="673499" lvl="1" indent="-181225">
              <a:buFont typeface="Arial" pitchFamily="34" charset="0"/>
              <a:buChar char="•"/>
            </a:pPr>
            <a:r>
              <a:rPr lang="en-US" baseline="0" dirty="0" smtClean="0"/>
              <a:t>Just a matter of time until we were prepared financially to make the improvement</a:t>
            </a:r>
          </a:p>
          <a:p>
            <a:pPr marL="1147753" lvl="2" indent="-181225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8B151-4009-411A-813E-E7183A33734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709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7845" indent="-177845">
              <a:buFont typeface="Arial" pitchFamily="34" charset="0"/>
              <a:buChar char="•"/>
            </a:pPr>
            <a:r>
              <a:rPr lang="en-US" dirty="0" smtClean="0"/>
              <a:t>By 2011 raw material processing, screening &amp; grinding had become terribly</a:t>
            </a:r>
            <a:r>
              <a:rPr lang="en-US" baseline="0" dirty="0" smtClean="0"/>
              <a:t> unreliable</a:t>
            </a:r>
          </a:p>
          <a:p>
            <a:pPr marL="652099" lvl="1" indent="-177845">
              <a:buFont typeface="Arial" pitchFamily="34" charset="0"/>
              <a:buChar char="•"/>
            </a:pPr>
            <a:r>
              <a:rPr lang="en-US" baseline="0" dirty="0" smtClean="0"/>
              <a:t>New facility was necessary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8B151-4009-411A-813E-E7183A33734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307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9/25/2012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9/25/2012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9/25/2012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9/25/2012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9/25/2012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9/25/2012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9/25/2012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9/25/2012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9/25/2012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9/25/2012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2AA957AF-53C0-420B-9C2D-77DB1416566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9/25/2012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9/25/2012</a:t>
            </a:fld>
            <a:endParaRPr lang="en-US" sz="1000">
              <a:solidFill>
                <a:schemeClr val="tx2">
                  <a:shade val="50000"/>
                </a:scheme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 algn="ctr" eaLnBrk="1" latinLnBrk="0" hangingPunct="1"/>
            <a:endParaRPr kumimoji="0" lang="en-US" sz="1000" dirty="0">
              <a:solidFill>
                <a:schemeClr val="tx2">
                  <a:shade val="50000"/>
                </a:scheme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2AA957AF-53C0-420B-9C2D-77DB1416566C}" type="slidenum">
              <a:rPr kumimoji="0" lang="en-US" smtClean="0"/>
              <a:pPr eaLnBrk="1" latinLnBrk="0" hangingPunct="1"/>
              <a:t>‹#›</a:t>
            </a:fld>
            <a:endParaRPr kumimoji="0" lang="en-US" sz="1000" dirty="0">
              <a:solidFill>
                <a:schemeClr val="tx2">
                  <a:shade val="50000"/>
                </a:schemeClr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Adding TECHNOLOGY TO A CENTURY OLD PLANT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The Clemson Brick Forum</a:t>
            </a:r>
          </a:p>
          <a:p>
            <a:r>
              <a:rPr lang="en-US" sz="2400" dirty="0" smtClean="0"/>
              <a:t>October 2012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22008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533400"/>
            <a:ext cx="3053868" cy="2426117"/>
          </a:xfrm>
        </p:spPr>
        <p:txBody>
          <a:bodyPr>
            <a:noAutofit/>
          </a:bodyPr>
          <a:lstStyle/>
          <a:p>
            <a:r>
              <a:rPr lang="en-US" sz="3200" dirty="0" smtClean="0"/>
              <a:t>Existing Grinding Facility was Constant Bottleneck</a:t>
            </a:r>
            <a:endParaRPr lang="en-US" sz="3200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>
          <a:xfrm>
            <a:off x="152400" y="762000"/>
            <a:ext cx="5363307" cy="5363307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4"/>
            <a:ext cx="3053866" cy="3097235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50-year old dry pan rated new at 10 tons/hour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Escalating maintenance costs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Cramped facility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20 hour/day operation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0447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New Facility Requirements</a:t>
            </a:r>
            <a:endParaRPr lang="en-US" sz="3200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r="7500"/>
          <a:stretch>
            <a:fillRect/>
          </a:stretch>
        </p:blipFill>
        <p:spPr>
          <a:xfrm>
            <a:off x="152400" y="685800"/>
            <a:ext cx="5380893" cy="538089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Sized for future capacity expansion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50-60 tons/hour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69666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4" r="12654"/>
          <a:stretch>
            <a:fillRect/>
          </a:stretch>
        </p:blipFill>
        <p:spPr>
          <a:xfrm>
            <a:off x="152400" y="106679"/>
            <a:ext cx="5028028" cy="5028028"/>
          </a:xfrm>
        </p:spPr>
      </p:pic>
      <p:pic>
        <p:nvPicPr>
          <p:cNvPr id="6" name="Picture Placeholder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940" y="2514600"/>
            <a:ext cx="5526075" cy="41275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486400" y="838200"/>
            <a:ext cx="3352800" cy="1253808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Construction Begins</a:t>
            </a:r>
            <a:br>
              <a:rPr lang="en-US" sz="3200" dirty="0" smtClean="0"/>
            </a:br>
            <a:r>
              <a:rPr lang="en-US" sz="3200" dirty="0" smtClean="0"/>
              <a:t>September 2011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71013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4" r="12654"/>
          <a:stretch>
            <a:fillRect/>
          </a:stretch>
        </p:blipFill>
        <p:spPr>
          <a:xfrm>
            <a:off x="149008" y="101600"/>
            <a:ext cx="5332828" cy="5332828"/>
          </a:xfrm>
        </p:spPr>
      </p:pic>
      <p:pic>
        <p:nvPicPr>
          <p:cNvPr id="6" name="Picture Placeholder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947333"/>
            <a:ext cx="6328578" cy="47269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</p:pic>
    </p:spTree>
    <p:extLst>
      <p:ext uri="{BB962C8B-B14F-4D97-AF65-F5344CB8AC3E}">
        <p14:creationId xmlns:p14="http://schemas.microsoft.com/office/powerpoint/2010/main" val="4118602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" y="131396"/>
            <a:ext cx="5769352" cy="4309207"/>
          </a:xfrm>
        </p:spPr>
      </p:pic>
      <p:pic>
        <p:nvPicPr>
          <p:cNvPr id="4" name="Picture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579" y="2209800"/>
            <a:ext cx="5990560" cy="4474431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</p:pic>
    </p:spTree>
    <p:extLst>
      <p:ext uri="{BB962C8B-B14F-4D97-AF65-F5344CB8AC3E}">
        <p14:creationId xmlns:p14="http://schemas.microsoft.com/office/powerpoint/2010/main" val="749803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04799"/>
            <a:ext cx="5990561" cy="4474431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</p:pic>
      <p:pic>
        <p:nvPicPr>
          <p:cNvPr id="4" name="Picture Placeholder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039" y="2133600"/>
            <a:ext cx="5990560" cy="4474431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</p:pic>
    </p:spTree>
    <p:extLst>
      <p:ext uri="{BB962C8B-B14F-4D97-AF65-F5344CB8AC3E}">
        <p14:creationId xmlns:p14="http://schemas.microsoft.com/office/powerpoint/2010/main" val="2979686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2600" y="609600"/>
            <a:ext cx="3053868" cy="1740317"/>
          </a:xfrm>
        </p:spPr>
        <p:txBody>
          <a:bodyPr>
            <a:noAutofit/>
          </a:bodyPr>
          <a:lstStyle/>
          <a:p>
            <a:r>
              <a:rPr lang="en-US" sz="3200" dirty="0" smtClean="0"/>
              <a:t>Completed March 8, 2012</a:t>
            </a:r>
            <a:endParaRPr lang="en-US" sz="3200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409700"/>
            <a:ext cx="5490250" cy="4117688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62600" y="2438400"/>
            <a:ext cx="3053866" cy="4191000"/>
          </a:xfrm>
        </p:spPr>
        <p:txBody>
          <a:bodyPr>
            <a:no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McLanahan roll crusher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Bivi-TEC screen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Hazemag Impactor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Marion Mixer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Donaldson Torit dust collector</a:t>
            </a:r>
          </a:p>
        </p:txBody>
      </p:sp>
    </p:spTree>
    <p:extLst>
      <p:ext uri="{BB962C8B-B14F-4D97-AF65-F5344CB8AC3E}">
        <p14:creationId xmlns:p14="http://schemas.microsoft.com/office/powerpoint/2010/main" val="4091349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Roll Crusher</a:t>
            </a:r>
            <a:endParaRPr lang="en-US" sz="3200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4" r="21814"/>
          <a:stretch>
            <a:fillRect/>
          </a:stretch>
        </p:blipFill>
        <p:spPr>
          <a:xfrm>
            <a:off x="46894" y="609600"/>
            <a:ext cx="5410200" cy="54102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793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VHV Belt</a:t>
            </a:r>
            <a:endParaRPr lang="en-US" sz="3200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4" r="21814"/>
          <a:stretch>
            <a:fillRect/>
          </a:stretch>
        </p:blipFill>
        <p:spPr>
          <a:xfrm>
            <a:off x="123094" y="685800"/>
            <a:ext cx="5334000" cy="53340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Permitted compact building footprint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83496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Mixer</a:t>
            </a:r>
            <a:endParaRPr lang="en-US" sz="3200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4" r="21814"/>
          <a:stretch>
            <a:fillRect/>
          </a:stretch>
        </p:blipFill>
        <p:spPr>
          <a:xfrm>
            <a:off x="152400" y="457200"/>
            <a:ext cx="5382065" cy="538206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Add moisture as needed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Can mix additional additives if needed in future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63866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2600" y="2209800"/>
            <a:ext cx="5029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History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Approach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Recent Addition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400" dirty="0" smtClean="0"/>
              <a:t>Challenges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Looking to the Future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11299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Impactor</a:t>
            </a:r>
            <a:endParaRPr lang="en-US" sz="3200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4" r="21814"/>
          <a:stretch>
            <a:fillRect/>
          </a:stretch>
        </p:blipFill>
        <p:spPr>
          <a:xfrm>
            <a:off x="152400" y="762000"/>
            <a:ext cx="5209735" cy="520973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1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Impactor Blow Bars</a:t>
            </a:r>
            <a:endParaRPr lang="en-US" sz="3200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4" r="21814"/>
          <a:stretch>
            <a:fillRect/>
          </a:stretch>
        </p:blipFill>
        <p:spPr>
          <a:xfrm>
            <a:off x="152400" y="762000"/>
            <a:ext cx="5228493" cy="522849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Ceramic impregnation improves wear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Very good results after 6 months of use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96459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Impactor Heat Controls</a:t>
            </a:r>
            <a:endParaRPr lang="en-US" sz="3200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4" r="21814"/>
          <a:stretch>
            <a:fillRect/>
          </a:stretch>
        </p:blipFill>
        <p:spPr>
          <a:xfrm>
            <a:off x="152400" y="685800"/>
            <a:ext cx="5256628" cy="5256628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Independent zone controls for inlet and curtains</a:t>
            </a:r>
          </a:p>
        </p:txBody>
      </p:sp>
    </p:spTree>
    <p:extLst>
      <p:ext uri="{BB962C8B-B14F-4D97-AF65-F5344CB8AC3E}">
        <p14:creationId xmlns:p14="http://schemas.microsoft.com/office/powerpoint/2010/main" val="1623129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Screen</a:t>
            </a:r>
            <a:endParaRPr lang="en-US" sz="3200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4" r="21814"/>
          <a:stretch>
            <a:fillRect/>
          </a:stretch>
        </p:blipFill>
        <p:spPr>
          <a:xfrm>
            <a:off x="152400" y="914400"/>
            <a:ext cx="5285935" cy="528593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Polyurethane screen mats do not require heat</a:t>
            </a:r>
            <a:endParaRPr lang="en-US" sz="2400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Improved throughput with action of mats</a:t>
            </a:r>
          </a:p>
        </p:txBody>
      </p:sp>
    </p:spTree>
    <p:extLst>
      <p:ext uri="{BB962C8B-B14F-4D97-AF65-F5344CB8AC3E}">
        <p14:creationId xmlns:p14="http://schemas.microsoft.com/office/powerpoint/2010/main" val="3815569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Dust Collection</a:t>
            </a:r>
            <a:endParaRPr lang="en-US" sz="3200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14" b="21814"/>
          <a:stretch>
            <a:fillRect/>
          </a:stretch>
        </p:blipFill>
        <p:spPr>
          <a:xfrm>
            <a:off x="123094" y="838200"/>
            <a:ext cx="5334000" cy="53340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Recycle air through HEPA filter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Recycle collected materials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8355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8" r="11298"/>
          <a:stretch>
            <a:fillRect/>
          </a:stretch>
        </p:blipFill>
        <p:spPr>
          <a:xfrm>
            <a:off x="152400" y="228600"/>
            <a:ext cx="5029200" cy="5029200"/>
          </a:xfrm>
        </p:spPr>
      </p:pic>
      <p:pic>
        <p:nvPicPr>
          <p:cNvPr id="7" name="Picture Placeholder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1295400"/>
            <a:ext cx="5505548" cy="5394779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</p:pic>
    </p:spTree>
    <p:extLst>
      <p:ext uri="{BB962C8B-B14F-4D97-AF65-F5344CB8AC3E}">
        <p14:creationId xmlns:p14="http://schemas.microsoft.com/office/powerpoint/2010/main" val="2441604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2600" y="457200"/>
            <a:ext cx="3053868" cy="1253808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Controls – Old and New</a:t>
            </a:r>
            <a:endParaRPr lang="en-US" sz="3200" dirty="0"/>
          </a:p>
        </p:txBody>
      </p:sp>
      <p:pic>
        <p:nvPicPr>
          <p:cNvPr id="6" name="Picture Placeholder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27567"/>
            <a:ext cx="4761524" cy="3571143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</p:pic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199" y="2261821"/>
            <a:ext cx="5925039" cy="4443779"/>
          </a:xfrm>
        </p:spPr>
      </p:pic>
    </p:spTree>
    <p:extLst>
      <p:ext uri="{BB962C8B-B14F-4D97-AF65-F5344CB8AC3E}">
        <p14:creationId xmlns:p14="http://schemas.microsoft.com/office/powerpoint/2010/main" val="2891596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Stormwater Management</a:t>
            </a:r>
            <a:endParaRPr lang="en-US" sz="3200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4" r="12654"/>
          <a:stretch>
            <a:fillRect/>
          </a:stretch>
        </p:blipFill>
        <p:spPr>
          <a:xfrm>
            <a:off x="76200" y="838200"/>
            <a:ext cx="5486400" cy="54864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All runoff captured and returned to ground onsite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27446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Stormwater Management</a:t>
            </a:r>
            <a:endParaRPr lang="en-US" sz="3200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>
          <a:xfrm>
            <a:off x="151228" y="838200"/>
            <a:ext cx="5334000" cy="53340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Daily sweeping minimizes clay dust transported by runoff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Bioswale filters runoff and returns it to the ground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5743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 txBox="1">
            <a:spLocks/>
          </p:cNvSpPr>
          <p:nvPr/>
        </p:nvSpPr>
        <p:spPr>
          <a:xfrm>
            <a:off x="685800" y="2625408"/>
            <a:ext cx="6629400" cy="2514600"/>
          </a:xfrm>
          <a:prstGeom prst="rect">
            <a:avLst/>
          </a:prstGeom>
        </p:spPr>
        <p:txBody>
          <a:bodyPr>
            <a:normAutofit/>
          </a:bodyPr>
          <a:lstStyle>
            <a:lvl1pPr marL="420624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76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56032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○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37744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9047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-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Dust collection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Screen utilization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Particle size distribution of impacted material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Adding moisture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4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85800" y="1371600"/>
            <a:ext cx="7149618" cy="1253808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chemeClr val="accent1"/>
                </a:solidFill>
              </a:rPr>
              <a:t>Operational </a:t>
            </a:r>
            <a:r>
              <a:rPr lang="en-US" sz="3200" dirty="0" smtClean="0">
                <a:solidFill>
                  <a:schemeClr val="accent1"/>
                </a:solidFill>
              </a:rPr>
              <a:t>Challenges of New Facility</a:t>
            </a:r>
            <a:endParaRPr lang="en-US" sz="3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282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2600" y="1066800"/>
            <a:ext cx="3053868" cy="1253808"/>
          </a:xfrm>
        </p:spPr>
        <p:txBody>
          <a:bodyPr>
            <a:noAutofit/>
          </a:bodyPr>
          <a:lstStyle/>
          <a:p>
            <a:r>
              <a:rPr lang="en-US" sz="2800" dirty="0" smtClean="0"/>
              <a:t>Change in Senior Leadership in 2005</a:t>
            </a:r>
            <a:endParaRPr lang="en-US" sz="2800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7" y="1524000"/>
            <a:ext cx="5478907" cy="3366618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438400"/>
            <a:ext cx="3053866" cy="3657600"/>
          </a:xfrm>
        </p:spPr>
        <p:txBody>
          <a:bodyPr>
            <a:normAutofit fontScale="92500"/>
          </a:bodyPr>
          <a:lstStyle/>
          <a:p>
            <a:r>
              <a:rPr lang="en-US" sz="2600" dirty="0" smtClean="0"/>
              <a:t>Given the opportunity, what changes would we make to build the Whitacre Greer of the future?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2600" dirty="0" smtClean="0"/>
              <a:t>Markets and market strategy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2600" dirty="0" smtClean="0"/>
              <a:t>Plant and equipment</a:t>
            </a:r>
          </a:p>
          <a:p>
            <a:pPr marL="171450" indent="-171450">
              <a:buFont typeface="Arial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042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2600" y="457200"/>
            <a:ext cx="3053868" cy="1253808"/>
          </a:xfrm>
        </p:spPr>
        <p:txBody>
          <a:bodyPr>
            <a:normAutofit/>
          </a:bodyPr>
          <a:lstStyle/>
          <a:p>
            <a:r>
              <a:rPr lang="en-US" sz="3200" dirty="0" smtClean="0"/>
              <a:t>Next Steps</a:t>
            </a:r>
            <a:endParaRPr lang="en-US" sz="3200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4" r="12654"/>
          <a:stretch>
            <a:fillRect/>
          </a:stretch>
        </p:blipFill>
        <p:spPr>
          <a:xfrm>
            <a:off x="76200" y="533400"/>
            <a:ext cx="5256628" cy="5256628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00" y="1676400"/>
            <a:ext cx="3581400" cy="4648200"/>
          </a:xfrm>
        </p:spPr>
        <p:txBody>
          <a:bodyPr>
            <a:norm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Purchase of adjacent property for production and warehouse expansion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Early implementation of statistical analytic software to improve response to gathered QC data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Further improvements in quick change production equipment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11523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Inclusive Team Approach</a:t>
            </a:r>
            <a:endParaRPr lang="en-US" sz="3200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9" r="9329"/>
          <a:stretch>
            <a:fillRect/>
          </a:stretch>
        </p:blipFill>
        <p:spPr>
          <a:xfrm>
            <a:off x="76200" y="609600"/>
            <a:ext cx="5334000" cy="53340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Employees with all levels of responsibility were included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606738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Boutique-type Manufacture</a:t>
            </a:r>
            <a:endParaRPr lang="en-US" sz="3200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43000"/>
            <a:ext cx="5286239" cy="424000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Short </a:t>
            </a:r>
            <a:r>
              <a:rPr lang="en-US" sz="2400" dirty="0"/>
              <a:t>runs of odd items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/>
              <a:t>Markets characterized by low volumes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26121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457200"/>
            <a:ext cx="3053868" cy="2502317"/>
          </a:xfrm>
        </p:spPr>
        <p:txBody>
          <a:bodyPr>
            <a:noAutofit/>
          </a:bodyPr>
          <a:lstStyle/>
          <a:p>
            <a:r>
              <a:rPr lang="en-US" sz="3200" dirty="0" smtClean="0"/>
              <a:t>Plant &amp; Equipment Tailored to this Type of Production</a:t>
            </a:r>
            <a:endParaRPr lang="en-US" sz="3200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4" r="21814"/>
          <a:stretch>
            <a:fillRect/>
          </a:stretch>
        </p:blipFill>
        <p:spPr>
          <a:xfrm>
            <a:off x="152400" y="685800"/>
            <a:ext cx="5362135" cy="536213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Established a ‘wish list’ of potential improvements in order of importance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0569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Additive Feeders &amp; Blending</a:t>
            </a: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Volumetric measurements and manual additive feeders resulted in poor color control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37516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838200"/>
            <a:ext cx="3053868" cy="2121317"/>
          </a:xfrm>
        </p:spPr>
        <p:txBody>
          <a:bodyPr>
            <a:noAutofit/>
          </a:bodyPr>
          <a:lstStyle/>
          <a:p>
            <a:r>
              <a:rPr lang="en-US" sz="3200" dirty="0" smtClean="0"/>
              <a:t>Additive Feeders &amp; Blending - 2007</a:t>
            </a:r>
            <a:endParaRPr lang="en-US" sz="3200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28600"/>
            <a:ext cx="3581400" cy="6353094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62600" y="2895600"/>
            <a:ext cx="3200400" cy="3810000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600" dirty="0" smtClean="0"/>
              <a:t>Additive feeders and blending of material PLC controlled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600" dirty="0"/>
              <a:t>M</a:t>
            </a:r>
            <a:r>
              <a:rPr lang="en-US" sz="2600" dirty="0" smtClean="0"/>
              <a:t>anual volumetric measurements replaced with automated load cells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600" dirty="0" smtClean="0"/>
              <a:t>Color change controlled with the push of a button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79604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New Grinding Facility</a:t>
            </a: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Raw material preparation unreliable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79324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2681</TotalTime>
  <Words>1155</Words>
  <Application>Microsoft Office PowerPoint</Application>
  <PresentationFormat>On-screen Show (4:3)</PresentationFormat>
  <Paragraphs>198</Paragraphs>
  <Slides>30</Slides>
  <Notes>30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Technic</vt:lpstr>
      <vt:lpstr>Adding TECHNOLOGY TO A CENTURY OLD PLANT</vt:lpstr>
      <vt:lpstr>PowerPoint Presentation</vt:lpstr>
      <vt:lpstr>Change in Senior Leadership in 2005</vt:lpstr>
      <vt:lpstr>Inclusive Team Approach</vt:lpstr>
      <vt:lpstr>Boutique-type Manufacture</vt:lpstr>
      <vt:lpstr>Plant &amp; Equipment Tailored to this Type of Production</vt:lpstr>
      <vt:lpstr>Additive Feeders &amp; Blending</vt:lpstr>
      <vt:lpstr>Additive Feeders &amp; Blending - 2007</vt:lpstr>
      <vt:lpstr>New Grinding Facility</vt:lpstr>
      <vt:lpstr>Existing Grinding Facility was Constant Bottleneck</vt:lpstr>
      <vt:lpstr>New Facility Requirements</vt:lpstr>
      <vt:lpstr>Construction Begins September 2011</vt:lpstr>
      <vt:lpstr>PowerPoint Presentation</vt:lpstr>
      <vt:lpstr>PowerPoint Presentation</vt:lpstr>
      <vt:lpstr>PowerPoint Presentation</vt:lpstr>
      <vt:lpstr>Completed March 8, 2012</vt:lpstr>
      <vt:lpstr>Roll Crusher</vt:lpstr>
      <vt:lpstr>VHV Belt</vt:lpstr>
      <vt:lpstr>Mixer</vt:lpstr>
      <vt:lpstr>Impactor</vt:lpstr>
      <vt:lpstr>Impactor Blow Bars</vt:lpstr>
      <vt:lpstr>Impactor Heat Controls</vt:lpstr>
      <vt:lpstr>Screen</vt:lpstr>
      <vt:lpstr>Dust Collection</vt:lpstr>
      <vt:lpstr>PowerPoint Presentation</vt:lpstr>
      <vt:lpstr>Controls – Old and New</vt:lpstr>
      <vt:lpstr>Stormwater Management</vt:lpstr>
      <vt:lpstr>Stormwater Management</vt:lpstr>
      <vt:lpstr>PowerPoint Presentation</vt:lpstr>
      <vt:lpstr>Next Steps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Adding TECHNOLOGY TO A CENTURY OLD PLANT</dc:title>
  <dc:creator>Colby Dehoff</dc:creator>
  <cp:lastModifiedBy>Colby Dehoff</cp:lastModifiedBy>
  <cp:revision>87</cp:revision>
  <cp:lastPrinted>2012-09-22T17:39:16Z</cp:lastPrinted>
  <dcterms:created xsi:type="dcterms:W3CDTF">2012-08-28T18:48:22Z</dcterms:created>
  <dcterms:modified xsi:type="dcterms:W3CDTF">2012-09-25T14:36:04Z</dcterms:modified>
</cp:coreProperties>
</file>